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Lst>
  <p:notesMasterIdLst>
    <p:notesMasterId r:id="rId3"/>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notesMaster" Target="notesMasters/notesMaster1.xml"/><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jpeg"/><Relationship Id="rId3" Type="http://schemas.openxmlformats.org/officeDocument/2006/relationships/image" Target="../media/image-1-3.jpeg"/><Relationship Id="rId4" Type="http://schemas.openxmlformats.org/officeDocument/2006/relationships/image" Target="../media/image-1-4.jpeg"/><Relationship Id="rId5" Type="http://schemas.openxmlformats.org/officeDocument/2006/relationships/slideLayout" Target="../slideLayouts/slideLayout1.xml"/><Relationship Id="rId6"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7F5"/>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2B6D72"/>
          </a:solidFill>
          <a:ln w="12700">
            <a:solidFill>
              <a:srgbClr val="2B6D72">
                <a:alpha val="0"/>
              </a:srgbClr>
            </a:solidFill>
            <a:prstDash val="solid"/>
          </a:ln>
        </p:spPr>
      </p:sp>
      <p:pic>
        <p:nvPicPr>
          <p:cNvPr id="3" name="Image 0" descr="preencoded.png">    </p:cNvPr>
          <p:cNvPicPr>
            <a:picLocks noChangeAspect="1"/>
          </p:cNvPicPr>
          <p:nvPr/>
        </p:nvPicPr>
        <p:blipFill>
          <a:blip r:embed="rId1"/>
          <a:stretch>
            <a:fillRect/>
          </a:stretch>
        </p:blipFill>
        <p:spPr>
          <a:xfrm>
            <a:off x="583557" y="256032"/>
            <a:ext cx="1566943" cy="393192"/>
          </a:xfrm>
          <a:prstGeom prst="rect">
            <a:avLst/>
          </a:prstGeom>
        </p:spPr>
      </p:pic>
      <p:sp>
        <p:nvSpPr>
          <p:cNvPr id="4" name="Text 1"/>
          <p:cNvSpPr/>
          <p:nvPr/>
        </p:nvSpPr>
        <p:spPr>
          <a:xfrm>
            <a:off x="2395728" y="246888"/>
            <a:ext cx="9052560" cy="502920"/>
          </a:xfrm>
          <a:prstGeom prst="rect">
            <a:avLst/>
          </a:prstGeom>
          <a:noFill/>
          <a:ln/>
        </p:spPr>
        <p:txBody>
          <a:bodyPr wrap="square" lIns="0" tIns="0" rIns="0" bIns="0" rtlCol="0" anchor="ctr">
            <a:normAutofit/>
          </a:bodyPr>
          <a:lstStyle/>
          <a:p>
            <a:pPr indent="0" marL="0">
              <a:buNone/>
            </a:pPr>
            <a:r>
              <a:rPr lang="en-US" sz="2300" b="1" dirty="0">
                <a:solidFill>
                  <a:srgbClr val="173F44"/>
                </a:solidFill>
                <a:latin typeface="Arial" pitchFamily="34" charset="0"/>
                <a:ea typeface="Arial" pitchFamily="34" charset="-122"/>
                <a:cs typeface="Arial" pitchFamily="34" charset="-120"/>
              </a:rPr>
              <a:t>Deep Injection and Pool Stabilization</a:t>
            </a:r>
            <a:endParaRPr lang="en-US" sz="2300" dirty="0"/>
          </a:p>
        </p:txBody>
      </p:sp>
      <p:sp>
        <p:nvSpPr>
          <p:cNvPr id="5" name="Text 2"/>
          <p:cNvSpPr/>
          <p:nvPr/>
        </p:nvSpPr>
        <p:spPr>
          <a:xfrm>
            <a:off x="2395728" y="786384"/>
            <a:ext cx="8961120" cy="219456"/>
          </a:xfrm>
          <a:prstGeom prst="rect">
            <a:avLst/>
          </a:prstGeom>
          <a:noFill/>
          <a:ln/>
        </p:spPr>
        <p:txBody>
          <a:bodyPr wrap="square" lIns="0" tIns="0" rIns="0" bIns="0" rtlCol="0" anchor="ctr"/>
          <a:lstStyle/>
          <a:p>
            <a:pPr indent="0" marL="0">
              <a:buNone/>
            </a:pPr>
            <a:r>
              <a:rPr lang="en-US" sz="1050" dirty="0">
                <a:solidFill>
                  <a:srgbClr val="5A6B6D"/>
                </a:solidFill>
                <a:latin typeface="Arial" pitchFamily="34" charset="0"/>
                <a:ea typeface="Arial" pitchFamily="34" charset="-122"/>
                <a:cs typeface="Arial" pitchFamily="34" charset="-120"/>
              </a:rPr>
              <a:t>Boise, Idaho  •  Soil Stabilization</a:t>
            </a:r>
            <a:endParaRPr lang="en-US" sz="1050" dirty="0"/>
          </a:p>
        </p:txBody>
      </p:sp>
      <p:sp>
        <p:nvSpPr>
          <p:cNvPr id="6" name="Shape 3"/>
          <p:cNvSpPr/>
          <p:nvPr/>
        </p:nvSpPr>
        <p:spPr>
          <a:xfrm>
            <a:off x="566928" y="1088136"/>
            <a:ext cx="11045952" cy="0"/>
          </a:xfrm>
          <a:prstGeom prst="line">
            <a:avLst/>
          </a:prstGeom>
          <a:noFill/>
          <a:ln w="12700">
            <a:solidFill>
              <a:srgbClr val="D8E0DE"/>
            </a:solidFill>
            <a:prstDash val="solid"/>
          </a:ln>
        </p:spPr>
      </p:sp>
      <p:sp>
        <p:nvSpPr>
          <p:cNvPr id="7" name="Text 4"/>
          <p:cNvSpPr/>
          <p:nvPr/>
        </p:nvSpPr>
        <p:spPr>
          <a:xfrm>
            <a:off x="566928" y="1298448"/>
            <a:ext cx="7114032"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PROBLEM</a:t>
            </a:r>
            <a:endParaRPr lang="en-US" sz="1000" dirty="0"/>
          </a:p>
        </p:txBody>
      </p:sp>
      <p:sp>
        <p:nvSpPr>
          <p:cNvPr id="8" name="Shape 5"/>
          <p:cNvSpPr/>
          <p:nvPr/>
        </p:nvSpPr>
        <p:spPr>
          <a:xfrm>
            <a:off x="566928" y="1563624"/>
            <a:ext cx="384048" cy="0"/>
          </a:xfrm>
          <a:prstGeom prst="line">
            <a:avLst/>
          </a:prstGeom>
          <a:noFill/>
          <a:ln w="25400">
            <a:solidFill>
              <a:srgbClr val="D18B4C"/>
            </a:solidFill>
            <a:prstDash val="solid"/>
          </a:ln>
        </p:spPr>
      </p:sp>
      <p:sp>
        <p:nvSpPr>
          <p:cNvPr id="9" name="Text 6"/>
          <p:cNvSpPr/>
          <p:nvPr/>
        </p:nvSpPr>
        <p:spPr>
          <a:xfrm>
            <a:off x="658368" y="1618488"/>
            <a:ext cx="6912864" cy="1231392"/>
          </a:xfrm>
          <a:prstGeom prst="rect">
            <a:avLst/>
          </a:prstGeom>
          <a:noFill/>
          <a:ln/>
        </p:spPr>
        <p:txBody>
          <a:bodyPr wrap="square" lIns="0" tIns="0" rIns="0" bIns="0" rtlCol="0" anchor="t"/>
          <a:lstStyle/>
          <a:p>
            <a:pPr indent="0" marL="0">
              <a:buNone/>
            </a:pPr>
            <a:r>
              <a:rPr lang="en-US" sz="1200" dirty="0">
                <a:solidFill>
                  <a:srgbClr val="24383C"/>
                </a:solidFill>
                <a:latin typeface="Arial" pitchFamily="34" charset="0"/>
                <a:ea typeface="Arial" pitchFamily="34" charset="-122"/>
                <a:cs typeface="Arial" pitchFamily="34" charset="-120"/>
              </a:rPr>
              <a:t>This highly engineered, concrete-heavy home was built on a section of properly compacted road mix and supported by large, deep columns. Despite robust construction, early signs of settlement appeared. The homeowner also noticed movement around a built-in negative-edge pool. With heavy structural loads and premium finishes, early intervention was important to protect the investment.</a:t>
            </a:r>
            <a:endParaRPr lang="en-US" sz="1200" dirty="0"/>
          </a:p>
        </p:txBody>
      </p:sp>
      <p:sp>
        <p:nvSpPr>
          <p:cNvPr id="10" name="Text 7"/>
          <p:cNvSpPr/>
          <p:nvPr/>
        </p:nvSpPr>
        <p:spPr>
          <a:xfrm>
            <a:off x="566928" y="2941320"/>
            <a:ext cx="7114032"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SOLUTION</a:t>
            </a:r>
            <a:endParaRPr lang="en-US" sz="1000" dirty="0"/>
          </a:p>
        </p:txBody>
      </p:sp>
      <p:sp>
        <p:nvSpPr>
          <p:cNvPr id="11" name="Shape 8"/>
          <p:cNvSpPr/>
          <p:nvPr/>
        </p:nvSpPr>
        <p:spPr>
          <a:xfrm>
            <a:off x="566928" y="3206496"/>
            <a:ext cx="384048" cy="0"/>
          </a:xfrm>
          <a:prstGeom prst="line">
            <a:avLst/>
          </a:prstGeom>
          <a:noFill/>
          <a:ln w="25400">
            <a:solidFill>
              <a:srgbClr val="D18B4C"/>
            </a:solidFill>
            <a:prstDash val="solid"/>
          </a:ln>
        </p:spPr>
      </p:sp>
      <p:sp>
        <p:nvSpPr>
          <p:cNvPr id="12" name="Text 9"/>
          <p:cNvSpPr/>
          <p:nvPr/>
        </p:nvSpPr>
        <p:spPr>
          <a:xfrm>
            <a:off x="658368" y="3261360"/>
            <a:ext cx="6912864" cy="1565656"/>
          </a:xfrm>
          <a:prstGeom prst="rect">
            <a:avLst/>
          </a:prstGeom>
          <a:noFill/>
          <a:ln/>
        </p:spPr>
        <p:txBody>
          <a:bodyPr wrap="square" lIns="0" tIns="0" rIns="0" bIns="0" rtlCol="0" anchor="t"/>
          <a:lstStyle/>
          <a:p>
            <a:pPr indent="0" marL="0">
              <a:buNone/>
            </a:pPr>
            <a:r>
              <a:rPr lang="en-US" sz="1200" dirty="0">
                <a:solidFill>
                  <a:srgbClr val="24383C"/>
                </a:solidFill>
                <a:latin typeface="Arial" pitchFamily="34" charset="0"/>
                <a:ea typeface="Arial" pitchFamily="34" charset="-122"/>
                <a:cs typeface="Arial" pitchFamily="34" charset="-120"/>
              </a:rPr>
              <a:t>We created access points through the driveway and other areas to reach the deep structural columns. Using a drill rig and pilot holes, we advanced steel injection tubes to approximately 20 to 22 feet and injected high-density structural polyurethane foam around the columns to improve the surrounding soil's load-bearing capacity. At the same time, a second crew stabilized the pool perimeter with deep injections around the pool edges. Where needed, we also drilled through the pool bottom to fill voids and obtain as much lift as possible.</a:t>
            </a:r>
            <a:endParaRPr lang="en-US" sz="1200" dirty="0"/>
          </a:p>
        </p:txBody>
      </p:sp>
      <p:sp>
        <p:nvSpPr>
          <p:cNvPr id="13" name="Text 10"/>
          <p:cNvSpPr/>
          <p:nvPr/>
        </p:nvSpPr>
        <p:spPr>
          <a:xfrm>
            <a:off x="566928" y="4918456"/>
            <a:ext cx="7114032"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RESULT</a:t>
            </a:r>
            <a:endParaRPr lang="en-US" sz="1000" dirty="0"/>
          </a:p>
        </p:txBody>
      </p:sp>
      <p:sp>
        <p:nvSpPr>
          <p:cNvPr id="14" name="Shape 11"/>
          <p:cNvSpPr/>
          <p:nvPr/>
        </p:nvSpPr>
        <p:spPr>
          <a:xfrm>
            <a:off x="566928" y="5183632"/>
            <a:ext cx="384048" cy="0"/>
          </a:xfrm>
          <a:prstGeom prst="line">
            <a:avLst/>
          </a:prstGeom>
          <a:noFill/>
          <a:ln w="25400">
            <a:solidFill>
              <a:srgbClr val="D18B4C"/>
            </a:solidFill>
            <a:prstDash val="solid"/>
          </a:ln>
        </p:spPr>
      </p:sp>
      <p:sp>
        <p:nvSpPr>
          <p:cNvPr id="15" name="Text 12"/>
          <p:cNvSpPr/>
          <p:nvPr/>
        </p:nvSpPr>
        <p:spPr>
          <a:xfrm>
            <a:off x="658368" y="5238496"/>
            <a:ext cx="6912864" cy="897128"/>
          </a:xfrm>
          <a:prstGeom prst="rect">
            <a:avLst/>
          </a:prstGeom>
          <a:noFill/>
          <a:ln/>
        </p:spPr>
        <p:txBody>
          <a:bodyPr wrap="square" lIns="0" tIns="0" rIns="0" bIns="0" rtlCol="0" anchor="t"/>
          <a:lstStyle/>
          <a:p>
            <a:pPr indent="0" marL="0">
              <a:buNone/>
            </a:pPr>
            <a:r>
              <a:rPr lang="en-US" sz="1200" dirty="0">
                <a:solidFill>
                  <a:srgbClr val="24383C"/>
                </a:solidFill>
                <a:latin typeface="Arial" pitchFamily="34" charset="0"/>
                <a:ea typeface="Arial" pitchFamily="34" charset="-122"/>
                <a:cs typeface="Arial" pitchFamily="34" charset="-120"/>
              </a:rPr>
              <a:t>The columns and pool were stabilized, reducing the risk of continued settlement. While the pool did not achieve full lift to the original target, it received enough lift and reinforcement to confirm stabilization and restore confidence in performance.</a:t>
            </a:r>
            <a:endParaRPr lang="en-US" sz="1200" dirty="0"/>
          </a:p>
        </p:txBody>
      </p:sp>
      <p:sp>
        <p:nvSpPr>
          <p:cNvPr id="16" name="Text 13"/>
          <p:cNvSpPr/>
          <p:nvPr/>
        </p:nvSpPr>
        <p:spPr>
          <a:xfrm>
            <a:off x="8092440" y="1298448"/>
            <a:ext cx="3520440"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PROJECT PHOTOS</a:t>
            </a:r>
            <a:endParaRPr lang="en-US" sz="1000" dirty="0"/>
          </a:p>
        </p:txBody>
      </p:sp>
      <p:pic>
        <p:nvPicPr>
          <p:cNvPr id="17" name="Image 1" descr="preencoded.png">    </p:cNvPr>
          <p:cNvPicPr>
            <a:picLocks noChangeAspect="1"/>
          </p:cNvPicPr>
          <p:nvPr/>
        </p:nvPicPr>
        <p:blipFill>
          <a:blip r:embed="rId2"/>
          <a:stretch>
            <a:fillRect/>
          </a:stretch>
        </p:blipFill>
        <p:spPr>
          <a:xfrm>
            <a:off x="9317736" y="1618488"/>
            <a:ext cx="1069848" cy="1426464"/>
          </a:xfrm>
          <a:prstGeom prst="rect">
            <a:avLst/>
          </a:prstGeom>
        </p:spPr>
      </p:pic>
      <p:sp>
        <p:nvSpPr>
          <p:cNvPr id="18" name="Shape 14"/>
          <p:cNvSpPr/>
          <p:nvPr/>
        </p:nvSpPr>
        <p:spPr>
          <a:xfrm>
            <a:off x="8092440" y="1618488"/>
            <a:ext cx="3520440" cy="1426464"/>
          </a:xfrm>
          <a:prstGeom prst="rect">
            <a:avLst/>
          </a:prstGeom>
          <a:solidFill>
            <a:srgbClr val="FFFFFF">
              <a:alpha val="0"/>
            </a:srgbClr>
          </a:solidFill>
          <a:ln w="8890">
            <a:solidFill>
              <a:srgbClr val="D8E0DE"/>
            </a:solidFill>
            <a:prstDash val="solid"/>
          </a:ln>
        </p:spPr>
      </p:sp>
      <p:sp>
        <p:nvSpPr>
          <p:cNvPr id="19" name="Text 15"/>
          <p:cNvSpPr/>
          <p:nvPr/>
        </p:nvSpPr>
        <p:spPr>
          <a:xfrm>
            <a:off x="8202168" y="2825496"/>
            <a:ext cx="3291840" cy="164592"/>
          </a:xfrm>
          <a:prstGeom prst="rect">
            <a:avLst/>
          </a:prstGeom>
          <a:noFill/>
          <a:ln/>
        </p:spPr>
        <p:txBody>
          <a:bodyPr wrap="square" lIns="0" tIns="0" rIns="0" bIns="0" rtlCol="0" anchor="ctr">
            <a:normAutofit/>
          </a:bodyPr>
          <a:lstStyle/>
          <a:p>
            <a:pPr indent="0" marL="0">
              <a:buNone/>
            </a:pPr>
            <a:r>
              <a:rPr lang="en-US" sz="700" dirty="0">
                <a:solidFill>
                  <a:srgbClr val="FFFFFF"/>
                </a:solidFill>
                <a:latin typeface="Arial" pitchFamily="34" charset="0"/>
                <a:ea typeface="Arial" pitchFamily="34" charset="-122"/>
                <a:cs typeface="Arial" pitchFamily="34" charset="-120"/>
              </a:rPr>
              <a:t>home and negative-edge pool stabilization work (image 1)</a:t>
            </a:r>
            <a:endParaRPr lang="en-US" sz="700" dirty="0"/>
          </a:p>
        </p:txBody>
      </p:sp>
      <p:pic>
        <p:nvPicPr>
          <p:cNvPr id="20" name="Image 2" descr="preencoded.png">    </p:cNvPr>
          <p:cNvPicPr>
            <a:picLocks noChangeAspect="1"/>
          </p:cNvPicPr>
          <p:nvPr/>
        </p:nvPicPr>
        <p:blipFill>
          <a:blip r:embed="rId3"/>
          <a:stretch>
            <a:fillRect/>
          </a:stretch>
        </p:blipFill>
        <p:spPr>
          <a:xfrm>
            <a:off x="8901684" y="3163824"/>
            <a:ext cx="1901952" cy="1426464"/>
          </a:xfrm>
          <a:prstGeom prst="rect">
            <a:avLst/>
          </a:prstGeom>
        </p:spPr>
      </p:pic>
      <p:sp>
        <p:nvSpPr>
          <p:cNvPr id="21" name="Shape 16"/>
          <p:cNvSpPr/>
          <p:nvPr/>
        </p:nvSpPr>
        <p:spPr>
          <a:xfrm>
            <a:off x="8092440" y="3163824"/>
            <a:ext cx="3520440" cy="1426464"/>
          </a:xfrm>
          <a:prstGeom prst="rect">
            <a:avLst/>
          </a:prstGeom>
          <a:solidFill>
            <a:srgbClr val="FFFFFF">
              <a:alpha val="0"/>
            </a:srgbClr>
          </a:solidFill>
          <a:ln w="8890">
            <a:solidFill>
              <a:srgbClr val="D8E0DE"/>
            </a:solidFill>
            <a:prstDash val="solid"/>
          </a:ln>
        </p:spPr>
      </p:sp>
      <p:sp>
        <p:nvSpPr>
          <p:cNvPr id="22" name="Text 17"/>
          <p:cNvSpPr/>
          <p:nvPr/>
        </p:nvSpPr>
        <p:spPr>
          <a:xfrm>
            <a:off x="8202168" y="4370832"/>
            <a:ext cx="3291840" cy="164592"/>
          </a:xfrm>
          <a:prstGeom prst="rect">
            <a:avLst/>
          </a:prstGeom>
          <a:noFill/>
          <a:ln/>
        </p:spPr>
        <p:txBody>
          <a:bodyPr wrap="square" lIns="0" tIns="0" rIns="0" bIns="0" rtlCol="0" anchor="ctr">
            <a:normAutofit/>
          </a:bodyPr>
          <a:lstStyle/>
          <a:p>
            <a:pPr indent="0" marL="0">
              <a:buNone/>
            </a:pPr>
            <a:r>
              <a:rPr lang="en-US" sz="700" dirty="0">
                <a:solidFill>
                  <a:srgbClr val="FFFFFF"/>
                </a:solidFill>
                <a:latin typeface="Arial" pitchFamily="34" charset="0"/>
                <a:ea typeface="Arial" pitchFamily="34" charset="-122"/>
                <a:cs typeface="Arial" pitchFamily="34" charset="-120"/>
              </a:rPr>
              <a:t>home and negative-edge pool stabilization work (image 2)</a:t>
            </a:r>
            <a:endParaRPr lang="en-US" sz="700" dirty="0"/>
          </a:p>
        </p:txBody>
      </p:sp>
      <p:pic>
        <p:nvPicPr>
          <p:cNvPr id="23" name="Image 3" descr="preencoded.png">    </p:cNvPr>
          <p:cNvPicPr>
            <a:picLocks noChangeAspect="1"/>
          </p:cNvPicPr>
          <p:nvPr/>
        </p:nvPicPr>
        <p:blipFill>
          <a:blip r:embed="rId4"/>
          <a:stretch>
            <a:fillRect/>
          </a:stretch>
        </p:blipFill>
        <p:spPr>
          <a:xfrm>
            <a:off x="8901684" y="4709160"/>
            <a:ext cx="1901952" cy="1426464"/>
          </a:xfrm>
          <a:prstGeom prst="rect">
            <a:avLst/>
          </a:prstGeom>
        </p:spPr>
      </p:pic>
      <p:sp>
        <p:nvSpPr>
          <p:cNvPr id="24" name="Shape 18"/>
          <p:cNvSpPr/>
          <p:nvPr/>
        </p:nvSpPr>
        <p:spPr>
          <a:xfrm>
            <a:off x="8092440" y="4709160"/>
            <a:ext cx="3520440" cy="1426464"/>
          </a:xfrm>
          <a:prstGeom prst="rect">
            <a:avLst/>
          </a:prstGeom>
          <a:solidFill>
            <a:srgbClr val="FFFFFF">
              <a:alpha val="0"/>
            </a:srgbClr>
          </a:solidFill>
          <a:ln w="8890">
            <a:solidFill>
              <a:srgbClr val="D8E0DE"/>
            </a:solidFill>
            <a:prstDash val="solid"/>
          </a:ln>
        </p:spPr>
      </p:sp>
      <p:sp>
        <p:nvSpPr>
          <p:cNvPr id="25" name="Text 19"/>
          <p:cNvSpPr/>
          <p:nvPr/>
        </p:nvSpPr>
        <p:spPr>
          <a:xfrm>
            <a:off x="8202168" y="5916168"/>
            <a:ext cx="3291840" cy="164592"/>
          </a:xfrm>
          <a:prstGeom prst="rect">
            <a:avLst/>
          </a:prstGeom>
          <a:noFill/>
          <a:ln/>
        </p:spPr>
        <p:txBody>
          <a:bodyPr wrap="square" lIns="0" tIns="0" rIns="0" bIns="0" rtlCol="0" anchor="ctr">
            <a:normAutofit/>
          </a:bodyPr>
          <a:lstStyle/>
          <a:p>
            <a:pPr indent="0" marL="0">
              <a:buNone/>
            </a:pPr>
            <a:r>
              <a:rPr lang="en-US" sz="700" dirty="0">
                <a:solidFill>
                  <a:srgbClr val="FFFFFF"/>
                </a:solidFill>
                <a:latin typeface="Arial" pitchFamily="34" charset="0"/>
                <a:ea typeface="Arial" pitchFamily="34" charset="-122"/>
                <a:cs typeface="Arial" pitchFamily="34" charset="-120"/>
              </a:rPr>
              <a:t>home and negative-edge pool stabilization work (image 3)</a:t>
            </a:r>
            <a:endParaRPr lang="en-US" sz="700" dirty="0"/>
          </a:p>
        </p:txBody>
      </p:sp>
      <p:sp>
        <p:nvSpPr>
          <p:cNvPr id="26" name="Shape 20"/>
          <p:cNvSpPr/>
          <p:nvPr/>
        </p:nvSpPr>
        <p:spPr>
          <a:xfrm>
            <a:off x="566928" y="6318504"/>
            <a:ext cx="11045952" cy="0"/>
          </a:xfrm>
          <a:prstGeom prst="line">
            <a:avLst/>
          </a:prstGeom>
          <a:noFill/>
          <a:ln w="12700">
            <a:solidFill>
              <a:srgbClr val="D8E0DE"/>
            </a:solidFill>
            <a:prstDash val="solid"/>
          </a:ln>
        </p:spPr>
      </p:sp>
      <p:sp>
        <p:nvSpPr>
          <p:cNvPr id="27" name="Text 21"/>
          <p:cNvSpPr/>
          <p:nvPr/>
        </p:nvSpPr>
        <p:spPr>
          <a:xfrm>
            <a:off x="566928" y="6473952"/>
            <a:ext cx="4572000" cy="182880"/>
          </a:xfrm>
          <a:prstGeom prst="rect">
            <a:avLst/>
          </a:prstGeom>
          <a:noFill/>
          <a:ln/>
        </p:spPr>
        <p:txBody>
          <a:bodyPr wrap="square" lIns="0" tIns="0" rIns="0" bIns="0" rtlCol="0" anchor="ctr"/>
          <a:lstStyle/>
          <a:p>
            <a:pPr indent="0" marL="0">
              <a:buNone/>
            </a:pPr>
            <a:r>
              <a:rPr lang="en-US" sz="900" dirty="0">
                <a:solidFill>
                  <a:srgbClr val="5A6B6D"/>
                </a:solidFill>
                <a:latin typeface="Arial" pitchFamily="34" charset="0"/>
                <a:ea typeface="Arial" pitchFamily="34" charset="-122"/>
                <a:cs typeface="Arial" pitchFamily="34" charset="-120"/>
              </a:rPr>
              <a:t>208-780-9292  •  gopolyflow.com</a:t>
            </a:r>
            <a:endParaRPr lang="en-US" sz="900" dirty="0"/>
          </a:p>
        </p:txBody>
      </p:sp>
      <p:sp>
        <p:nvSpPr>
          <p:cNvPr id="28" name="Text 22"/>
          <p:cNvSpPr/>
          <p:nvPr/>
        </p:nvSpPr>
        <p:spPr>
          <a:xfrm>
            <a:off x="8641080" y="6473952"/>
            <a:ext cx="2971800" cy="182880"/>
          </a:xfrm>
          <a:prstGeom prst="rect">
            <a:avLst/>
          </a:prstGeom>
          <a:noFill/>
          <a:ln/>
        </p:spPr>
        <p:txBody>
          <a:bodyPr wrap="square" lIns="0" tIns="0" rIns="0" bIns="0" rtlCol="0" anchor="ctr"/>
          <a:lstStyle/>
          <a:p>
            <a:pPr algn="r" indent="0" marL="0">
              <a:buNone/>
            </a:pPr>
            <a:r>
              <a:rPr lang="en-US" sz="800" dirty="0">
                <a:solidFill>
                  <a:srgbClr val="2B6D72"/>
                </a:solidFill>
                <a:latin typeface="Arial" pitchFamily="34" charset="0"/>
                <a:ea typeface="Arial" pitchFamily="34" charset="-122"/>
                <a:cs typeface="Arial" pitchFamily="34" charset="-120"/>
              </a:rPr>
              <a:t>POLYFLOW  |  CASE STUDY</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Slide 1</vt:lpstr>
    </vt:vector>
  </TitlesOfParts>
  <Company>PolyFlow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Deep Injection and Pool Stabilization</dc:title>
  <dc:subject>PolyFlow case study</dc:subject>
  <dc:creator>PolyFlow</dc:creator>
  <cp:lastModifiedBy>PolyFlow</cp:lastModifiedBy>
  <cp:revision>1</cp:revision>
  <dcterms:created xsi:type="dcterms:W3CDTF">2026-09-13T15:08:23Z</dcterms:created>
  <dcterms:modified xsi:type="dcterms:W3CDTF">2026-09-13T15:08:23Z</dcterms:modified>
</cp:coreProperties>
</file>