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notesMasterIdLst>
    <p:notesMasterId r:id="rId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jpeg"/><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7F5"/>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2B6D72"/>
          </a:solidFill>
          <a:ln w="12700">
            <a:solidFill>
              <a:srgbClr val="2B6D72">
                <a:alpha val="0"/>
              </a:srgbClr>
            </a:solidFill>
            <a:prstDash val="solid"/>
          </a:ln>
        </p:spPr>
      </p:sp>
      <p:pic>
        <p:nvPicPr>
          <p:cNvPr id="3" name="Image 0" descr="preencoded.png">    </p:cNvPr>
          <p:cNvPicPr>
            <a:picLocks noChangeAspect="1"/>
          </p:cNvPicPr>
          <p:nvPr/>
        </p:nvPicPr>
        <p:blipFill>
          <a:blip r:embed="rId1"/>
          <a:stretch>
            <a:fillRect/>
          </a:stretch>
        </p:blipFill>
        <p:spPr>
          <a:xfrm>
            <a:off x="583557" y="256032"/>
            <a:ext cx="1566943" cy="393192"/>
          </a:xfrm>
          <a:prstGeom prst="rect">
            <a:avLst/>
          </a:prstGeom>
        </p:spPr>
      </p:pic>
      <p:sp>
        <p:nvSpPr>
          <p:cNvPr id="4" name="Text 1"/>
          <p:cNvSpPr/>
          <p:nvPr/>
        </p:nvSpPr>
        <p:spPr>
          <a:xfrm>
            <a:off x="2395728" y="246888"/>
            <a:ext cx="9052560" cy="502920"/>
          </a:xfrm>
          <a:prstGeom prst="rect">
            <a:avLst/>
          </a:prstGeom>
          <a:noFill/>
          <a:ln/>
        </p:spPr>
        <p:txBody>
          <a:bodyPr wrap="square" lIns="0" tIns="0" rIns="0" bIns="0" rtlCol="0" anchor="ctr">
            <a:normAutofit/>
          </a:bodyPr>
          <a:lstStyle/>
          <a:p>
            <a:pPr indent="0" marL="0">
              <a:buNone/>
            </a:pPr>
            <a:r>
              <a:rPr lang="en-US" sz="2300" b="1" dirty="0">
                <a:solidFill>
                  <a:srgbClr val="173F44"/>
                </a:solidFill>
                <a:latin typeface="Arial" pitchFamily="34" charset="0"/>
                <a:ea typeface="Arial" pitchFamily="34" charset="-122"/>
                <a:cs typeface="Arial" pitchFamily="34" charset="-120"/>
              </a:rPr>
              <a:t>Deep Injection Storage Units</a:t>
            </a:r>
            <a:endParaRPr lang="en-US" sz="2300" dirty="0"/>
          </a:p>
        </p:txBody>
      </p:sp>
      <p:sp>
        <p:nvSpPr>
          <p:cNvPr id="5" name="Text 2"/>
          <p:cNvSpPr/>
          <p:nvPr/>
        </p:nvSpPr>
        <p:spPr>
          <a:xfrm>
            <a:off x="2395728" y="786384"/>
            <a:ext cx="8961120" cy="219456"/>
          </a:xfrm>
          <a:prstGeom prst="rect">
            <a:avLst/>
          </a:prstGeom>
          <a:noFill/>
          <a:ln/>
        </p:spPr>
        <p:txBody>
          <a:bodyPr wrap="square" lIns="0" tIns="0" rIns="0" bIns="0" rtlCol="0" anchor="ctr"/>
          <a:lstStyle/>
          <a:p>
            <a:pPr indent="0" marL="0">
              <a:buNone/>
            </a:pPr>
            <a:r>
              <a:rPr lang="en-US" sz="1050" dirty="0">
                <a:solidFill>
                  <a:srgbClr val="5A6B6D"/>
                </a:solidFill>
                <a:latin typeface="Arial" pitchFamily="34" charset="0"/>
                <a:ea typeface="Arial" pitchFamily="34" charset="-122"/>
                <a:cs typeface="Arial" pitchFamily="34" charset="-120"/>
              </a:rPr>
              <a:t>Meridian, Idaho  •  Soil Stabilization</a:t>
            </a:r>
            <a:endParaRPr lang="en-US" sz="1050" dirty="0"/>
          </a:p>
        </p:txBody>
      </p:sp>
      <p:sp>
        <p:nvSpPr>
          <p:cNvPr id="6" name="Shape 3"/>
          <p:cNvSpPr/>
          <p:nvPr/>
        </p:nvSpPr>
        <p:spPr>
          <a:xfrm>
            <a:off x="566928" y="1088136"/>
            <a:ext cx="11045952" cy="0"/>
          </a:xfrm>
          <a:prstGeom prst="line">
            <a:avLst/>
          </a:prstGeom>
          <a:noFill/>
          <a:ln w="12700">
            <a:solidFill>
              <a:srgbClr val="D8E0DE"/>
            </a:solidFill>
            <a:prstDash val="solid"/>
          </a:ln>
        </p:spPr>
      </p:sp>
      <p:sp>
        <p:nvSpPr>
          <p:cNvPr id="7" name="Text 4"/>
          <p:cNvSpPr/>
          <p:nvPr/>
        </p:nvSpPr>
        <p:spPr>
          <a:xfrm>
            <a:off x="566928" y="1298448"/>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PROBLEM</a:t>
            </a:r>
            <a:endParaRPr lang="en-US" sz="1000" dirty="0"/>
          </a:p>
        </p:txBody>
      </p:sp>
      <p:sp>
        <p:nvSpPr>
          <p:cNvPr id="8" name="Shape 5"/>
          <p:cNvSpPr/>
          <p:nvPr/>
        </p:nvSpPr>
        <p:spPr>
          <a:xfrm>
            <a:off x="566928" y="1563624"/>
            <a:ext cx="384048" cy="0"/>
          </a:xfrm>
          <a:prstGeom prst="line">
            <a:avLst/>
          </a:prstGeom>
          <a:noFill/>
          <a:ln w="25400">
            <a:solidFill>
              <a:srgbClr val="D18B4C"/>
            </a:solidFill>
            <a:prstDash val="solid"/>
          </a:ln>
        </p:spPr>
      </p:sp>
      <p:sp>
        <p:nvSpPr>
          <p:cNvPr id="9" name="Text 6"/>
          <p:cNvSpPr/>
          <p:nvPr/>
        </p:nvSpPr>
        <p:spPr>
          <a:xfrm>
            <a:off x="658368" y="1618488"/>
            <a:ext cx="6912864" cy="1154254"/>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Even with strong geotechnical planning, localized conditions can vary outside test areas. At this site, certain zones showed settlement in asphalt drive lanes and near storage unit foundations, likely linked to unknown organic decomposition below grade.</a:t>
            </a:r>
            <a:endParaRPr lang="en-US" sz="1200" dirty="0"/>
          </a:p>
        </p:txBody>
      </p:sp>
      <p:sp>
        <p:nvSpPr>
          <p:cNvPr id="10" name="Text 7"/>
          <p:cNvSpPr/>
          <p:nvPr/>
        </p:nvSpPr>
        <p:spPr>
          <a:xfrm>
            <a:off x="566928" y="2864182"/>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SOLUTION</a:t>
            </a:r>
            <a:endParaRPr lang="en-US" sz="1000" dirty="0"/>
          </a:p>
        </p:txBody>
      </p:sp>
      <p:sp>
        <p:nvSpPr>
          <p:cNvPr id="11" name="Shape 8"/>
          <p:cNvSpPr/>
          <p:nvPr/>
        </p:nvSpPr>
        <p:spPr>
          <a:xfrm>
            <a:off x="566928" y="3129358"/>
            <a:ext cx="384048" cy="0"/>
          </a:xfrm>
          <a:prstGeom prst="line">
            <a:avLst/>
          </a:prstGeom>
          <a:noFill/>
          <a:ln w="25400">
            <a:solidFill>
              <a:srgbClr val="D18B4C"/>
            </a:solidFill>
            <a:prstDash val="solid"/>
          </a:ln>
        </p:spPr>
      </p:sp>
      <p:sp>
        <p:nvSpPr>
          <p:cNvPr id="12" name="Text 9"/>
          <p:cNvSpPr/>
          <p:nvPr/>
        </p:nvSpPr>
        <p:spPr>
          <a:xfrm>
            <a:off x="658368" y="3184222"/>
            <a:ext cx="6912864" cy="1617081"/>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We drilled through the asphalt near the footings and drove steel injection tubes approximately 8 to 10 feet deep to treat soils beneath and adjacent to foundations. High-density structural polyurethane foam was injected to fill voids and increase load-bearing capacity. After completing injections, we patched access holes with asphalt cold patch to restore the surface quickly.</a:t>
            </a:r>
            <a:endParaRPr lang="en-US" sz="1200" dirty="0"/>
          </a:p>
        </p:txBody>
      </p:sp>
      <p:sp>
        <p:nvSpPr>
          <p:cNvPr id="13" name="Text 10"/>
          <p:cNvSpPr/>
          <p:nvPr/>
        </p:nvSpPr>
        <p:spPr>
          <a:xfrm>
            <a:off x="566928" y="4892743"/>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RESULT</a:t>
            </a:r>
            <a:endParaRPr lang="en-US" sz="1000" dirty="0"/>
          </a:p>
        </p:txBody>
      </p:sp>
      <p:sp>
        <p:nvSpPr>
          <p:cNvPr id="14" name="Shape 11"/>
          <p:cNvSpPr/>
          <p:nvPr/>
        </p:nvSpPr>
        <p:spPr>
          <a:xfrm>
            <a:off x="566928" y="5157919"/>
            <a:ext cx="384048" cy="0"/>
          </a:xfrm>
          <a:prstGeom prst="line">
            <a:avLst/>
          </a:prstGeom>
          <a:noFill/>
          <a:ln w="25400">
            <a:solidFill>
              <a:srgbClr val="D18B4C"/>
            </a:solidFill>
            <a:prstDash val="solid"/>
          </a:ln>
        </p:spPr>
      </p:sp>
      <p:sp>
        <p:nvSpPr>
          <p:cNvPr id="15" name="Text 12"/>
          <p:cNvSpPr/>
          <p:nvPr/>
        </p:nvSpPr>
        <p:spPr>
          <a:xfrm>
            <a:off x="658368" y="5212783"/>
            <a:ext cx="6912864" cy="922841"/>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Settlement concerns were addressed at depth and the driving surface was restored. The project delivered targeted stabilization while minimizing disruption to the facility.</a:t>
            </a:r>
            <a:endParaRPr lang="en-US" sz="1200" dirty="0"/>
          </a:p>
        </p:txBody>
      </p:sp>
      <p:sp>
        <p:nvSpPr>
          <p:cNvPr id="16" name="Text 13"/>
          <p:cNvSpPr/>
          <p:nvPr/>
        </p:nvSpPr>
        <p:spPr>
          <a:xfrm>
            <a:off x="8092440" y="1298448"/>
            <a:ext cx="3520440"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PROJECT PHOTOS</a:t>
            </a:r>
            <a:endParaRPr lang="en-US" sz="1000" dirty="0"/>
          </a:p>
        </p:txBody>
      </p:sp>
      <p:pic>
        <p:nvPicPr>
          <p:cNvPr id="17" name="Image 1" descr="preencoded.png">    </p:cNvPr>
          <p:cNvPicPr>
            <a:picLocks noChangeAspect="1"/>
          </p:cNvPicPr>
          <p:nvPr/>
        </p:nvPicPr>
        <p:blipFill>
          <a:blip r:embed="rId2"/>
          <a:stretch>
            <a:fillRect/>
          </a:stretch>
        </p:blipFill>
        <p:spPr>
          <a:xfrm>
            <a:off x="8901684" y="1618488"/>
            <a:ext cx="1901952" cy="1426464"/>
          </a:xfrm>
          <a:prstGeom prst="rect">
            <a:avLst/>
          </a:prstGeom>
        </p:spPr>
      </p:pic>
      <p:sp>
        <p:nvSpPr>
          <p:cNvPr id="18" name="Shape 14"/>
          <p:cNvSpPr/>
          <p:nvPr/>
        </p:nvSpPr>
        <p:spPr>
          <a:xfrm>
            <a:off x="8092440" y="1618488"/>
            <a:ext cx="3520440" cy="1426464"/>
          </a:xfrm>
          <a:prstGeom prst="rect">
            <a:avLst/>
          </a:prstGeom>
          <a:solidFill>
            <a:srgbClr val="FFFFFF">
              <a:alpha val="0"/>
            </a:srgbClr>
          </a:solidFill>
          <a:ln w="8890">
            <a:solidFill>
              <a:srgbClr val="D8E0DE"/>
            </a:solidFill>
            <a:prstDash val="solid"/>
          </a:ln>
        </p:spPr>
      </p:sp>
      <p:sp>
        <p:nvSpPr>
          <p:cNvPr id="19" name="Text 15"/>
          <p:cNvSpPr/>
          <p:nvPr/>
        </p:nvSpPr>
        <p:spPr>
          <a:xfrm>
            <a:off x="8202168" y="2825496"/>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storage-unit pavement deep-injection work (image 1)</a:t>
            </a:r>
            <a:endParaRPr lang="en-US" sz="700" dirty="0"/>
          </a:p>
        </p:txBody>
      </p:sp>
      <p:pic>
        <p:nvPicPr>
          <p:cNvPr id="20" name="Image 2" descr="preencoded.png">    </p:cNvPr>
          <p:cNvPicPr>
            <a:picLocks noChangeAspect="1"/>
          </p:cNvPicPr>
          <p:nvPr/>
        </p:nvPicPr>
        <p:blipFill>
          <a:blip r:embed="rId3"/>
          <a:stretch>
            <a:fillRect/>
          </a:stretch>
        </p:blipFill>
        <p:spPr>
          <a:xfrm>
            <a:off x="8901684" y="3163824"/>
            <a:ext cx="1901952" cy="1426464"/>
          </a:xfrm>
          <a:prstGeom prst="rect">
            <a:avLst/>
          </a:prstGeom>
        </p:spPr>
      </p:pic>
      <p:sp>
        <p:nvSpPr>
          <p:cNvPr id="21" name="Shape 16"/>
          <p:cNvSpPr/>
          <p:nvPr/>
        </p:nvSpPr>
        <p:spPr>
          <a:xfrm>
            <a:off x="8092440" y="3163824"/>
            <a:ext cx="3520440" cy="1426464"/>
          </a:xfrm>
          <a:prstGeom prst="rect">
            <a:avLst/>
          </a:prstGeom>
          <a:solidFill>
            <a:srgbClr val="FFFFFF">
              <a:alpha val="0"/>
            </a:srgbClr>
          </a:solidFill>
          <a:ln w="8890">
            <a:solidFill>
              <a:srgbClr val="D8E0DE"/>
            </a:solidFill>
            <a:prstDash val="solid"/>
          </a:ln>
        </p:spPr>
      </p:sp>
      <p:sp>
        <p:nvSpPr>
          <p:cNvPr id="22" name="Text 17"/>
          <p:cNvSpPr/>
          <p:nvPr/>
        </p:nvSpPr>
        <p:spPr>
          <a:xfrm>
            <a:off x="8202168" y="4370832"/>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storage-unit pavement deep-injection work (image 2)</a:t>
            </a:r>
            <a:endParaRPr lang="en-US" sz="700" dirty="0"/>
          </a:p>
        </p:txBody>
      </p:sp>
      <p:pic>
        <p:nvPicPr>
          <p:cNvPr id="23" name="Image 3" descr="preencoded.png">    </p:cNvPr>
          <p:cNvPicPr>
            <a:picLocks noChangeAspect="1"/>
          </p:cNvPicPr>
          <p:nvPr/>
        </p:nvPicPr>
        <p:blipFill>
          <a:blip r:embed="rId4"/>
          <a:stretch>
            <a:fillRect/>
          </a:stretch>
        </p:blipFill>
        <p:spPr>
          <a:xfrm>
            <a:off x="8901684" y="4709160"/>
            <a:ext cx="1901952" cy="1426464"/>
          </a:xfrm>
          <a:prstGeom prst="rect">
            <a:avLst/>
          </a:prstGeom>
        </p:spPr>
      </p:pic>
      <p:sp>
        <p:nvSpPr>
          <p:cNvPr id="24" name="Shape 18"/>
          <p:cNvSpPr/>
          <p:nvPr/>
        </p:nvSpPr>
        <p:spPr>
          <a:xfrm>
            <a:off x="8092440" y="4709160"/>
            <a:ext cx="3520440" cy="1426464"/>
          </a:xfrm>
          <a:prstGeom prst="rect">
            <a:avLst/>
          </a:prstGeom>
          <a:solidFill>
            <a:srgbClr val="FFFFFF">
              <a:alpha val="0"/>
            </a:srgbClr>
          </a:solidFill>
          <a:ln w="8890">
            <a:solidFill>
              <a:srgbClr val="D8E0DE"/>
            </a:solidFill>
            <a:prstDash val="solid"/>
          </a:ln>
        </p:spPr>
      </p:sp>
      <p:sp>
        <p:nvSpPr>
          <p:cNvPr id="25" name="Text 19"/>
          <p:cNvSpPr/>
          <p:nvPr/>
        </p:nvSpPr>
        <p:spPr>
          <a:xfrm>
            <a:off x="8202168" y="5916168"/>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storage-unit pavement deep-injection work (image 3)</a:t>
            </a:r>
            <a:endParaRPr lang="en-US" sz="700" dirty="0"/>
          </a:p>
        </p:txBody>
      </p:sp>
      <p:sp>
        <p:nvSpPr>
          <p:cNvPr id="26" name="Shape 20"/>
          <p:cNvSpPr/>
          <p:nvPr/>
        </p:nvSpPr>
        <p:spPr>
          <a:xfrm>
            <a:off x="566928" y="6318504"/>
            <a:ext cx="11045952" cy="0"/>
          </a:xfrm>
          <a:prstGeom prst="line">
            <a:avLst/>
          </a:prstGeom>
          <a:noFill/>
          <a:ln w="12700">
            <a:solidFill>
              <a:srgbClr val="D8E0DE"/>
            </a:solidFill>
            <a:prstDash val="solid"/>
          </a:ln>
        </p:spPr>
      </p:sp>
      <p:sp>
        <p:nvSpPr>
          <p:cNvPr id="27" name="Text 21"/>
          <p:cNvSpPr/>
          <p:nvPr/>
        </p:nvSpPr>
        <p:spPr>
          <a:xfrm>
            <a:off x="566928" y="6473952"/>
            <a:ext cx="4572000" cy="182880"/>
          </a:xfrm>
          <a:prstGeom prst="rect">
            <a:avLst/>
          </a:prstGeom>
          <a:noFill/>
          <a:ln/>
        </p:spPr>
        <p:txBody>
          <a:bodyPr wrap="square" lIns="0" tIns="0" rIns="0" bIns="0" rtlCol="0" anchor="ctr"/>
          <a:lstStyle/>
          <a:p>
            <a:pPr indent="0" marL="0">
              <a:buNone/>
            </a:pPr>
            <a:r>
              <a:rPr lang="en-US" sz="900" dirty="0">
                <a:solidFill>
                  <a:srgbClr val="5A6B6D"/>
                </a:solidFill>
                <a:latin typeface="Arial" pitchFamily="34" charset="0"/>
                <a:ea typeface="Arial" pitchFamily="34" charset="-122"/>
                <a:cs typeface="Arial" pitchFamily="34" charset="-120"/>
              </a:rPr>
              <a:t>208-780-9292  •  gopolyflow.com</a:t>
            </a:r>
            <a:endParaRPr lang="en-US" sz="900" dirty="0"/>
          </a:p>
        </p:txBody>
      </p:sp>
      <p:sp>
        <p:nvSpPr>
          <p:cNvPr id="28" name="Text 22"/>
          <p:cNvSpPr/>
          <p:nvPr/>
        </p:nvSpPr>
        <p:spPr>
          <a:xfrm>
            <a:off x="8641080" y="6473952"/>
            <a:ext cx="2971800" cy="182880"/>
          </a:xfrm>
          <a:prstGeom prst="rect">
            <a:avLst/>
          </a:prstGeom>
          <a:noFill/>
          <a:ln/>
        </p:spPr>
        <p:txBody>
          <a:bodyPr wrap="square" lIns="0" tIns="0" rIns="0" bIns="0" rtlCol="0" anchor="ctr"/>
          <a:lstStyle/>
          <a:p>
            <a:pPr algn="r" indent="0" marL="0">
              <a:buNone/>
            </a:pPr>
            <a:r>
              <a:rPr lang="en-US" sz="800" dirty="0">
                <a:solidFill>
                  <a:srgbClr val="2B6D72"/>
                </a:solidFill>
                <a:latin typeface="Arial" pitchFamily="34" charset="0"/>
                <a:ea typeface="Arial" pitchFamily="34" charset="-122"/>
                <a:cs typeface="Arial" pitchFamily="34" charset="-120"/>
              </a:rPr>
              <a:t>POLYFLOW  |  CASE STUDY</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Slide 1</vt:lpstr>
    </vt:vector>
  </TitlesOfParts>
  <Company>PolyFlow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Deep Injection Storage Units</dc:title>
  <dc:subject>PolyFlow case study</dc:subject>
  <dc:creator>PolyFlow</dc:creator>
  <cp:lastModifiedBy>PolyFlow</cp:lastModifiedBy>
  <cp:revision>1</cp:revision>
  <dcterms:created xsi:type="dcterms:W3CDTF">2026-09-13T15:08:02Z</dcterms:created>
  <dcterms:modified xsi:type="dcterms:W3CDTF">2026-09-13T15:08:02Z</dcterms:modified>
</cp:coreProperties>
</file>