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Lst>
  <p:notesMasterIdLst>
    <p:notesMasterId r:id="rId3"/>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notesMaster" Target="notesMasters/notesMaster1.xml"/><Relationship Id="rId4" Type="http://schemas.openxmlformats.org/officeDocument/2006/relationships/presProps" Target="presProps.xml"/><Relationship Id="rId5" Type="http://schemas.openxmlformats.org/officeDocument/2006/relationships/viewProps" Target="viewProps.xml"/><Relationship Id="rId6" Type="http://schemas.openxmlformats.org/officeDocument/2006/relationships/theme" Target="theme/theme1.xml"/><Relationship Id="rId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jpeg"/><Relationship Id="rId3" Type="http://schemas.openxmlformats.org/officeDocument/2006/relationships/image" Target="../media/image-1-3.jpeg"/><Relationship Id="rId4" Type="http://schemas.openxmlformats.org/officeDocument/2006/relationships/slideLayout" Target="../slideLayouts/slideLayout1.xml"/><Relationship Id="rId5" Type="http://schemas.openxmlformats.org/officeDocument/2006/relationships/notesSlide" Target="../notesSlides/notesSlide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7F7F5"/>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2B6D72"/>
          </a:solidFill>
          <a:ln w="12700">
            <a:solidFill>
              <a:srgbClr val="2B6D72">
                <a:alpha val="0"/>
              </a:srgbClr>
            </a:solidFill>
            <a:prstDash val="solid"/>
          </a:ln>
        </p:spPr>
      </p:sp>
      <p:pic>
        <p:nvPicPr>
          <p:cNvPr id="3" name="Image 0" descr="preencoded.png">    </p:cNvPr>
          <p:cNvPicPr>
            <a:picLocks noChangeAspect="1"/>
          </p:cNvPicPr>
          <p:nvPr/>
        </p:nvPicPr>
        <p:blipFill>
          <a:blip r:embed="rId1"/>
          <a:stretch>
            <a:fillRect/>
          </a:stretch>
        </p:blipFill>
        <p:spPr>
          <a:xfrm>
            <a:off x="583557" y="256032"/>
            <a:ext cx="1566943" cy="393192"/>
          </a:xfrm>
          <a:prstGeom prst="rect">
            <a:avLst/>
          </a:prstGeom>
        </p:spPr>
      </p:pic>
      <p:sp>
        <p:nvSpPr>
          <p:cNvPr id="4" name="Text 1"/>
          <p:cNvSpPr/>
          <p:nvPr/>
        </p:nvSpPr>
        <p:spPr>
          <a:xfrm>
            <a:off x="2395728" y="246888"/>
            <a:ext cx="9052560" cy="502920"/>
          </a:xfrm>
          <a:prstGeom prst="rect">
            <a:avLst/>
          </a:prstGeom>
          <a:noFill/>
          <a:ln/>
        </p:spPr>
        <p:txBody>
          <a:bodyPr wrap="square" lIns="0" tIns="0" rIns="0" bIns="0" rtlCol="0" anchor="ctr">
            <a:normAutofit/>
          </a:bodyPr>
          <a:lstStyle/>
          <a:p>
            <a:pPr indent="0" marL="0">
              <a:buNone/>
            </a:pPr>
            <a:r>
              <a:rPr lang="en-US" sz="2300" b="1" dirty="0">
                <a:solidFill>
                  <a:srgbClr val="173F44"/>
                </a:solidFill>
                <a:latin typeface="Arial" pitchFamily="34" charset="0"/>
                <a:ea typeface="Arial" pitchFamily="34" charset="-122"/>
                <a:cs typeface="Arial" pitchFamily="34" charset="-120"/>
              </a:rPr>
              <a:t>Erosion Around a Concrete Dam</a:t>
            </a:r>
            <a:endParaRPr lang="en-US" sz="2300" dirty="0"/>
          </a:p>
        </p:txBody>
      </p:sp>
      <p:sp>
        <p:nvSpPr>
          <p:cNvPr id="5" name="Text 2"/>
          <p:cNvSpPr/>
          <p:nvPr/>
        </p:nvSpPr>
        <p:spPr>
          <a:xfrm>
            <a:off x="2395728" y="786384"/>
            <a:ext cx="8961120" cy="219456"/>
          </a:xfrm>
          <a:prstGeom prst="rect">
            <a:avLst/>
          </a:prstGeom>
          <a:noFill/>
          <a:ln/>
        </p:spPr>
        <p:txBody>
          <a:bodyPr wrap="square" lIns="0" tIns="0" rIns="0" bIns="0" rtlCol="0" anchor="ctr"/>
          <a:lstStyle/>
          <a:p>
            <a:pPr indent="0" marL="0">
              <a:buNone/>
            </a:pPr>
            <a:r>
              <a:rPr lang="en-US" sz="1050" dirty="0">
                <a:solidFill>
                  <a:srgbClr val="5A6B6D"/>
                </a:solidFill>
                <a:latin typeface="Arial" pitchFamily="34" charset="0"/>
                <a:ea typeface="Arial" pitchFamily="34" charset="-122"/>
                <a:cs typeface="Arial" pitchFamily="34" charset="-120"/>
              </a:rPr>
              <a:t>Marsing, Idaho  •  Soil Stabilization</a:t>
            </a:r>
            <a:endParaRPr lang="en-US" sz="1050" dirty="0"/>
          </a:p>
        </p:txBody>
      </p:sp>
      <p:sp>
        <p:nvSpPr>
          <p:cNvPr id="6" name="Shape 3"/>
          <p:cNvSpPr/>
          <p:nvPr/>
        </p:nvSpPr>
        <p:spPr>
          <a:xfrm>
            <a:off x="566928" y="1088136"/>
            <a:ext cx="11045952" cy="0"/>
          </a:xfrm>
          <a:prstGeom prst="line">
            <a:avLst/>
          </a:prstGeom>
          <a:noFill/>
          <a:ln w="12700">
            <a:solidFill>
              <a:srgbClr val="D8E0DE"/>
            </a:solidFill>
            <a:prstDash val="solid"/>
          </a:ln>
        </p:spPr>
      </p:sp>
      <p:sp>
        <p:nvSpPr>
          <p:cNvPr id="7" name="Text 4"/>
          <p:cNvSpPr/>
          <p:nvPr/>
        </p:nvSpPr>
        <p:spPr>
          <a:xfrm>
            <a:off x="566928" y="1298448"/>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PROBLEM</a:t>
            </a:r>
            <a:endParaRPr lang="en-US" sz="1000" dirty="0"/>
          </a:p>
        </p:txBody>
      </p:sp>
      <p:sp>
        <p:nvSpPr>
          <p:cNvPr id="8" name="Shape 5"/>
          <p:cNvSpPr/>
          <p:nvPr/>
        </p:nvSpPr>
        <p:spPr>
          <a:xfrm>
            <a:off x="566928" y="1563624"/>
            <a:ext cx="384048" cy="0"/>
          </a:xfrm>
          <a:prstGeom prst="line">
            <a:avLst/>
          </a:prstGeom>
          <a:noFill/>
          <a:ln w="25400">
            <a:solidFill>
              <a:srgbClr val="D18B4C"/>
            </a:solidFill>
            <a:prstDash val="solid"/>
          </a:ln>
        </p:spPr>
      </p:sp>
      <p:sp>
        <p:nvSpPr>
          <p:cNvPr id="9" name="Text 6"/>
          <p:cNvSpPr/>
          <p:nvPr/>
        </p:nvSpPr>
        <p:spPr>
          <a:xfrm>
            <a:off x="658368" y="1618488"/>
            <a:ext cx="6912864" cy="1385668"/>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A homeowner built a concrete dam in a creek to create a pond for irrigation storage. During backfill, boulders and road mix were placed around the structure. Once the pond filled, water found paths around the dam and washed out the road mix between boulders. The resulting voids prevented the dam from holding water reliably.</a:t>
            </a:r>
            <a:endParaRPr lang="en-US" sz="1200" dirty="0"/>
          </a:p>
        </p:txBody>
      </p:sp>
      <p:sp>
        <p:nvSpPr>
          <p:cNvPr id="10" name="Text 7"/>
          <p:cNvSpPr/>
          <p:nvPr/>
        </p:nvSpPr>
        <p:spPr>
          <a:xfrm>
            <a:off x="566928" y="3095596"/>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SOLUTION</a:t>
            </a:r>
            <a:endParaRPr lang="en-US" sz="1000" dirty="0"/>
          </a:p>
        </p:txBody>
      </p:sp>
      <p:sp>
        <p:nvSpPr>
          <p:cNvPr id="11" name="Shape 8"/>
          <p:cNvSpPr/>
          <p:nvPr/>
        </p:nvSpPr>
        <p:spPr>
          <a:xfrm>
            <a:off x="566928" y="3360772"/>
            <a:ext cx="384048" cy="0"/>
          </a:xfrm>
          <a:prstGeom prst="line">
            <a:avLst/>
          </a:prstGeom>
          <a:noFill/>
          <a:ln w="25400">
            <a:solidFill>
              <a:srgbClr val="D18B4C"/>
            </a:solidFill>
            <a:prstDash val="solid"/>
          </a:ln>
        </p:spPr>
      </p:sp>
      <p:sp>
        <p:nvSpPr>
          <p:cNvPr id="12" name="Text 9"/>
          <p:cNvSpPr/>
          <p:nvPr/>
        </p:nvSpPr>
        <p:spPr>
          <a:xfrm>
            <a:off x="658368" y="3415636"/>
            <a:ext cx="6912864" cy="1385668"/>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We installed steel injection rods around the dam and injected high-expansion structural foam into the voided backfill, carefully controlling the application to avoid lifting or shifting the dam. The foam filled voids within the boulder matrix and sealed migration paths. We returned for a follow-up visit to touch up a few minor leak points.</a:t>
            </a:r>
            <a:endParaRPr lang="en-US" sz="1200" dirty="0"/>
          </a:p>
        </p:txBody>
      </p:sp>
      <p:sp>
        <p:nvSpPr>
          <p:cNvPr id="13" name="Text 10"/>
          <p:cNvSpPr/>
          <p:nvPr/>
        </p:nvSpPr>
        <p:spPr>
          <a:xfrm>
            <a:off x="566928" y="4892743"/>
            <a:ext cx="7114032"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RESULT</a:t>
            </a:r>
            <a:endParaRPr lang="en-US" sz="1000" dirty="0"/>
          </a:p>
        </p:txBody>
      </p:sp>
      <p:sp>
        <p:nvSpPr>
          <p:cNvPr id="14" name="Shape 11"/>
          <p:cNvSpPr/>
          <p:nvPr/>
        </p:nvSpPr>
        <p:spPr>
          <a:xfrm>
            <a:off x="566928" y="5157919"/>
            <a:ext cx="384048" cy="0"/>
          </a:xfrm>
          <a:prstGeom prst="line">
            <a:avLst/>
          </a:prstGeom>
          <a:noFill/>
          <a:ln w="25400">
            <a:solidFill>
              <a:srgbClr val="D18B4C"/>
            </a:solidFill>
            <a:prstDash val="solid"/>
          </a:ln>
        </p:spPr>
      </p:sp>
      <p:sp>
        <p:nvSpPr>
          <p:cNvPr id="15" name="Text 12"/>
          <p:cNvSpPr/>
          <p:nvPr/>
        </p:nvSpPr>
        <p:spPr>
          <a:xfrm>
            <a:off x="658368" y="5212783"/>
            <a:ext cx="6912864" cy="922841"/>
          </a:xfrm>
          <a:prstGeom prst="rect">
            <a:avLst/>
          </a:prstGeom>
          <a:noFill/>
          <a:ln/>
        </p:spPr>
        <p:txBody>
          <a:bodyPr wrap="square" lIns="0" tIns="0" rIns="0" bIns="0" rtlCol="0" anchor="t"/>
          <a:lstStyle/>
          <a:p>
            <a:pPr indent="0" marL="0">
              <a:buNone/>
            </a:pPr>
            <a:r>
              <a:rPr lang="en-US" sz="1200" dirty="0">
                <a:solidFill>
                  <a:srgbClr val="24383C"/>
                </a:solidFill>
                <a:latin typeface="Arial" pitchFamily="34" charset="0"/>
                <a:ea typeface="Arial" pitchFamily="34" charset="-122"/>
                <a:cs typeface="Arial" pitchFamily="34" charset="-120"/>
              </a:rPr>
              <a:t>The dam held water again and the pond returned to service. The stabilized backfill reduced washout risk, and the foam provided a durable void-fill solution suitable for long-term performance.</a:t>
            </a:r>
            <a:endParaRPr lang="en-US" sz="1200" dirty="0"/>
          </a:p>
        </p:txBody>
      </p:sp>
      <p:sp>
        <p:nvSpPr>
          <p:cNvPr id="16" name="Text 13"/>
          <p:cNvSpPr/>
          <p:nvPr/>
        </p:nvSpPr>
        <p:spPr>
          <a:xfrm>
            <a:off x="8092440" y="1298448"/>
            <a:ext cx="3520440" cy="201168"/>
          </a:xfrm>
          <a:prstGeom prst="rect">
            <a:avLst/>
          </a:prstGeom>
          <a:noFill/>
          <a:ln/>
        </p:spPr>
        <p:txBody>
          <a:bodyPr wrap="square" lIns="0" tIns="0" rIns="0" bIns="0" rtlCol="0" anchor="ctr"/>
          <a:lstStyle/>
          <a:p>
            <a:pPr indent="0" marL="0">
              <a:buNone/>
            </a:pPr>
            <a:r>
              <a:rPr lang="en-US" sz="1000" b="1" dirty="0">
                <a:solidFill>
                  <a:srgbClr val="2B6D72"/>
                </a:solidFill>
                <a:latin typeface="Arial" pitchFamily="34" charset="0"/>
                <a:ea typeface="Arial" pitchFamily="34" charset="-122"/>
                <a:cs typeface="Arial" pitchFamily="34" charset="-120"/>
              </a:rPr>
              <a:t>PROJECT PHOTOS</a:t>
            </a:r>
            <a:endParaRPr lang="en-US" sz="1000" dirty="0"/>
          </a:p>
        </p:txBody>
      </p:sp>
      <p:pic>
        <p:nvPicPr>
          <p:cNvPr id="17" name="Image 1" descr="preencoded.png">    </p:cNvPr>
          <p:cNvPicPr>
            <a:picLocks noChangeAspect="1"/>
          </p:cNvPicPr>
          <p:nvPr/>
        </p:nvPicPr>
        <p:blipFill>
          <a:blip r:embed="rId2"/>
          <a:stretch>
            <a:fillRect/>
          </a:stretch>
        </p:blipFill>
        <p:spPr>
          <a:xfrm>
            <a:off x="9027986" y="1618488"/>
            <a:ext cx="1649349" cy="2199132"/>
          </a:xfrm>
          <a:prstGeom prst="rect">
            <a:avLst/>
          </a:prstGeom>
        </p:spPr>
      </p:pic>
      <p:sp>
        <p:nvSpPr>
          <p:cNvPr id="18" name="Shape 14"/>
          <p:cNvSpPr/>
          <p:nvPr/>
        </p:nvSpPr>
        <p:spPr>
          <a:xfrm>
            <a:off x="8092440" y="1618488"/>
            <a:ext cx="3520440" cy="2199132"/>
          </a:xfrm>
          <a:prstGeom prst="rect">
            <a:avLst/>
          </a:prstGeom>
          <a:solidFill>
            <a:srgbClr val="FFFFFF">
              <a:alpha val="0"/>
            </a:srgbClr>
          </a:solidFill>
          <a:ln w="8890">
            <a:solidFill>
              <a:srgbClr val="D8E0DE"/>
            </a:solidFill>
            <a:prstDash val="solid"/>
          </a:ln>
        </p:spPr>
      </p:sp>
      <p:sp>
        <p:nvSpPr>
          <p:cNvPr id="19" name="Text 15"/>
          <p:cNvSpPr/>
          <p:nvPr/>
        </p:nvSpPr>
        <p:spPr>
          <a:xfrm>
            <a:off x="8202168" y="3598164"/>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technicians working beside the concrete dam excavation (image 1)</a:t>
            </a:r>
            <a:endParaRPr lang="en-US" sz="700" dirty="0"/>
          </a:p>
        </p:txBody>
      </p:sp>
      <p:pic>
        <p:nvPicPr>
          <p:cNvPr id="20" name="Image 2" descr="preencoded.png">    </p:cNvPr>
          <p:cNvPicPr>
            <a:picLocks noChangeAspect="1"/>
          </p:cNvPicPr>
          <p:nvPr/>
        </p:nvPicPr>
        <p:blipFill>
          <a:blip r:embed="rId3"/>
          <a:stretch>
            <a:fillRect/>
          </a:stretch>
        </p:blipFill>
        <p:spPr>
          <a:xfrm>
            <a:off x="9027986" y="3936492"/>
            <a:ext cx="1649349" cy="2199132"/>
          </a:xfrm>
          <a:prstGeom prst="rect">
            <a:avLst/>
          </a:prstGeom>
        </p:spPr>
      </p:pic>
      <p:sp>
        <p:nvSpPr>
          <p:cNvPr id="21" name="Shape 16"/>
          <p:cNvSpPr/>
          <p:nvPr/>
        </p:nvSpPr>
        <p:spPr>
          <a:xfrm>
            <a:off x="8092440" y="3936492"/>
            <a:ext cx="3520440" cy="2199132"/>
          </a:xfrm>
          <a:prstGeom prst="rect">
            <a:avLst/>
          </a:prstGeom>
          <a:solidFill>
            <a:srgbClr val="FFFFFF">
              <a:alpha val="0"/>
            </a:srgbClr>
          </a:solidFill>
          <a:ln w="8890">
            <a:solidFill>
              <a:srgbClr val="D8E0DE"/>
            </a:solidFill>
            <a:prstDash val="solid"/>
          </a:ln>
        </p:spPr>
      </p:sp>
      <p:sp>
        <p:nvSpPr>
          <p:cNvPr id="22" name="Text 17"/>
          <p:cNvSpPr/>
          <p:nvPr/>
        </p:nvSpPr>
        <p:spPr>
          <a:xfrm>
            <a:off x="8202168" y="5916168"/>
            <a:ext cx="3291840" cy="164592"/>
          </a:xfrm>
          <a:prstGeom prst="rect">
            <a:avLst/>
          </a:prstGeom>
          <a:noFill/>
          <a:ln/>
        </p:spPr>
        <p:txBody>
          <a:bodyPr wrap="square" lIns="0" tIns="0" rIns="0" bIns="0" rtlCol="0" anchor="ctr">
            <a:normAutofit/>
          </a:bodyPr>
          <a:lstStyle/>
          <a:p>
            <a:pPr indent="0" marL="0">
              <a:buNone/>
            </a:pPr>
            <a:r>
              <a:rPr lang="en-US" sz="700" dirty="0">
                <a:solidFill>
                  <a:srgbClr val="FFFFFF"/>
                </a:solidFill>
                <a:latin typeface="Arial" pitchFamily="34" charset="0"/>
                <a:ea typeface="Arial" pitchFamily="34" charset="-122"/>
                <a:cs typeface="Arial" pitchFamily="34" charset="-120"/>
              </a:rPr>
              <a:t>technicians working beside the concrete dam excavation (image 2)</a:t>
            </a:r>
            <a:endParaRPr lang="en-US" sz="700" dirty="0"/>
          </a:p>
        </p:txBody>
      </p:sp>
      <p:sp>
        <p:nvSpPr>
          <p:cNvPr id="23" name="Shape 18"/>
          <p:cNvSpPr/>
          <p:nvPr/>
        </p:nvSpPr>
        <p:spPr>
          <a:xfrm>
            <a:off x="566928" y="6318504"/>
            <a:ext cx="11045952" cy="0"/>
          </a:xfrm>
          <a:prstGeom prst="line">
            <a:avLst/>
          </a:prstGeom>
          <a:noFill/>
          <a:ln w="12700">
            <a:solidFill>
              <a:srgbClr val="D8E0DE"/>
            </a:solidFill>
            <a:prstDash val="solid"/>
          </a:ln>
        </p:spPr>
      </p:sp>
      <p:sp>
        <p:nvSpPr>
          <p:cNvPr id="24" name="Text 19"/>
          <p:cNvSpPr/>
          <p:nvPr/>
        </p:nvSpPr>
        <p:spPr>
          <a:xfrm>
            <a:off x="566928" y="6473952"/>
            <a:ext cx="4572000" cy="182880"/>
          </a:xfrm>
          <a:prstGeom prst="rect">
            <a:avLst/>
          </a:prstGeom>
          <a:noFill/>
          <a:ln/>
        </p:spPr>
        <p:txBody>
          <a:bodyPr wrap="square" lIns="0" tIns="0" rIns="0" bIns="0" rtlCol="0" anchor="ctr"/>
          <a:lstStyle/>
          <a:p>
            <a:pPr indent="0" marL="0">
              <a:buNone/>
            </a:pPr>
            <a:r>
              <a:rPr lang="en-US" sz="900" dirty="0">
                <a:solidFill>
                  <a:srgbClr val="5A6B6D"/>
                </a:solidFill>
                <a:latin typeface="Arial" pitchFamily="34" charset="0"/>
                <a:ea typeface="Arial" pitchFamily="34" charset="-122"/>
                <a:cs typeface="Arial" pitchFamily="34" charset="-120"/>
              </a:rPr>
              <a:t>208-780-9292  •  gopolyflow.com</a:t>
            </a:r>
            <a:endParaRPr lang="en-US" sz="900" dirty="0"/>
          </a:p>
        </p:txBody>
      </p:sp>
      <p:sp>
        <p:nvSpPr>
          <p:cNvPr id="25" name="Text 20"/>
          <p:cNvSpPr/>
          <p:nvPr/>
        </p:nvSpPr>
        <p:spPr>
          <a:xfrm>
            <a:off x="8641080" y="6473952"/>
            <a:ext cx="2971800" cy="182880"/>
          </a:xfrm>
          <a:prstGeom prst="rect">
            <a:avLst/>
          </a:prstGeom>
          <a:noFill/>
          <a:ln/>
        </p:spPr>
        <p:txBody>
          <a:bodyPr wrap="square" lIns="0" tIns="0" rIns="0" bIns="0" rtlCol="0" anchor="ctr"/>
          <a:lstStyle/>
          <a:p>
            <a:pPr algn="r" indent="0" marL="0">
              <a:buNone/>
            </a:pPr>
            <a:r>
              <a:rPr lang="en-US" sz="800" dirty="0">
                <a:solidFill>
                  <a:srgbClr val="2B6D72"/>
                </a:solidFill>
                <a:latin typeface="Arial" pitchFamily="34" charset="0"/>
                <a:ea typeface="Arial" pitchFamily="34" charset="-122"/>
                <a:cs typeface="Arial" pitchFamily="34" charset="-120"/>
              </a:rPr>
              <a:t>POLYFLOW  |  CASE STUDY</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rial"/>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Office Theme</vt:lpstr>
      <vt:lpstr>Slide 1</vt:lpstr>
    </vt:vector>
  </TitlesOfParts>
  <Company>PolyFlow</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Erosion Around a Concrete Dam</dc:title>
  <dc:subject>PolyFlow case study</dc:subject>
  <dc:creator>PolyFlow</dc:creator>
  <cp:lastModifiedBy>PolyFlow</cp:lastModifiedBy>
  <cp:revision>1</cp:revision>
  <dcterms:created xsi:type="dcterms:W3CDTF">2026-09-13T15:07:54Z</dcterms:created>
  <dcterms:modified xsi:type="dcterms:W3CDTF">2026-09-13T15:07:54Z</dcterms:modified>
</cp:coreProperties>
</file>