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Grain Silo Waterproofing</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Homedale, Idaho  •  Crack and Joint Sealing</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231392"/>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Cracks at the base of grain bins were allowing water to enter the silo, causing grain rot and financial loss. Previous attempts using surface sealants and even spray foam coatings failed to stop water migration through the concrete, so intrusion continued.</a:t>
            </a:r>
            <a:endParaRPr lang="en-US" sz="1200" dirty="0"/>
          </a:p>
        </p:txBody>
      </p:sp>
      <p:sp>
        <p:nvSpPr>
          <p:cNvPr id="10" name="Text 7"/>
          <p:cNvSpPr/>
          <p:nvPr/>
        </p:nvSpPr>
        <p:spPr>
          <a:xfrm>
            <a:off x="566928" y="294132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206496"/>
            <a:ext cx="384048" cy="0"/>
          </a:xfrm>
          <a:prstGeom prst="line">
            <a:avLst/>
          </a:prstGeom>
          <a:noFill/>
          <a:ln w="25400">
            <a:solidFill>
              <a:srgbClr val="D18B4C"/>
            </a:solidFill>
            <a:prstDash val="solid"/>
          </a:ln>
        </p:spPr>
      </p:sp>
      <p:sp>
        <p:nvSpPr>
          <p:cNvPr id="12" name="Text 9"/>
          <p:cNvSpPr/>
          <p:nvPr/>
        </p:nvSpPr>
        <p:spPr>
          <a:xfrm>
            <a:off x="658368" y="3261360"/>
            <a:ext cx="6912864" cy="1482090"/>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removed the failed spray foam and thoroughly cleaned the cracks. We then drilled injection ports and performed pressure grouting using a water-activated polyurethane grout. By pre-wetting the crack, we encouraged the grout to chase water through the crack path, creating a sealed, waterproofed crack from within the concrete rather than a superficial coating.</a:t>
            </a:r>
            <a:endParaRPr lang="en-US" sz="1200" dirty="0"/>
          </a:p>
        </p:txBody>
      </p:sp>
      <p:sp>
        <p:nvSpPr>
          <p:cNvPr id="13" name="Text 10"/>
          <p:cNvSpPr/>
          <p:nvPr/>
        </p:nvSpPr>
        <p:spPr>
          <a:xfrm>
            <a:off x="566928" y="4834890"/>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100066"/>
            <a:ext cx="384048" cy="0"/>
          </a:xfrm>
          <a:prstGeom prst="line">
            <a:avLst/>
          </a:prstGeom>
          <a:noFill/>
          <a:ln w="25400">
            <a:solidFill>
              <a:srgbClr val="D18B4C"/>
            </a:solidFill>
            <a:prstDash val="solid"/>
          </a:ln>
        </p:spPr>
      </p:sp>
      <p:sp>
        <p:nvSpPr>
          <p:cNvPr id="15" name="Text 12"/>
          <p:cNvSpPr/>
          <p:nvPr/>
        </p:nvSpPr>
        <p:spPr>
          <a:xfrm>
            <a:off x="658368" y="5154930"/>
            <a:ext cx="6912864" cy="980694"/>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Water intrusion was addressed using an engineered pressure grouting method appropriate for active conditions. The sealed cracks helped protect stored grain and restore reliable performance of the silo.</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8901684" y="1618488"/>
            <a:ext cx="1901952" cy="1426464"/>
          </a:xfrm>
          <a:prstGeom prst="rect">
            <a:avLst/>
          </a:prstGeom>
        </p:spPr>
      </p:pic>
      <p:sp>
        <p:nvSpPr>
          <p:cNvPr id="18" name="Shape 14"/>
          <p:cNvSpPr/>
          <p:nvPr/>
        </p:nvSpPr>
        <p:spPr>
          <a:xfrm>
            <a:off x="8092440" y="1618488"/>
            <a:ext cx="3520440" cy="1426464"/>
          </a:xfrm>
          <a:prstGeom prst="rect">
            <a:avLst/>
          </a:prstGeom>
          <a:solidFill>
            <a:srgbClr val="FFFFFF">
              <a:alpha val="0"/>
            </a:srgbClr>
          </a:solidFill>
          <a:ln w="8890">
            <a:solidFill>
              <a:srgbClr val="D8E0DE"/>
            </a:solidFill>
            <a:prstDash val="solid"/>
          </a:ln>
        </p:spPr>
      </p:sp>
      <p:sp>
        <p:nvSpPr>
          <p:cNvPr id="19" name="Text 15"/>
          <p:cNvSpPr/>
          <p:nvPr/>
        </p:nvSpPr>
        <p:spPr>
          <a:xfrm>
            <a:off x="8202168" y="2825496"/>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grain-silo concrete crack and pressure-grouting work (image 1)</a:t>
            </a:r>
            <a:endParaRPr lang="en-US" sz="700" dirty="0"/>
          </a:p>
        </p:txBody>
      </p:sp>
      <p:pic>
        <p:nvPicPr>
          <p:cNvPr id="20" name="Image 2" descr="preencoded.png">    </p:cNvPr>
          <p:cNvPicPr>
            <a:picLocks noChangeAspect="1"/>
          </p:cNvPicPr>
          <p:nvPr/>
        </p:nvPicPr>
        <p:blipFill>
          <a:blip r:embed="rId3"/>
          <a:stretch>
            <a:fillRect/>
          </a:stretch>
        </p:blipFill>
        <p:spPr>
          <a:xfrm>
            <a:off x="8901684" y="3163824"/>
            <a:ext cx="1901952" cy="1426464"/>
          </a:xfrm>
          <a:prstGeom prst="rect">
            <a:avLst/>
          </a:prstGeom>
        </p:spPr>
      </p:pic>
      <p:sp>
        <p:nvSpPr>
          <p:cNvPr id="21" name="Shape 16"/>
          <p:cNvSpPr/>
          <p:nvPr/>
        </p:nvSpPr>
        <p:spPr>
          <a:xfrm>
            <a:off x="8092440" y="3163824"/>
            <a:ext cx="3520440" cy="1426464"/>
          </a:xfrm>
          <a:prstGeom prst="rect">
            <a:avLst/>
          </a:prstGeom>
          <a:solidFill>
            <a:srgbClr val="FFFFFF">
              <a:alpha val="0"/>
            </a:srgbClr>
          </a:solidFill>
          <a:ln w="8890">
            <a:solidFill>
              <a:srgbClr val="D8E0DE"/>
            </a:solidFill>
            <a:prstDash val="solid"/>
          </a:ln>
        </p:spPr>
      </p:sp>
      <p:sp>
        <p:nvSpPr>
          <p:cNvPr id="22" name="Text 17"/>
          <p:cNvSpPr/>
          <p:nvPr/>
        </p:nvSpPr>
        <p:spPr>
          <a:xfrm>
            <a:off x="8202168" y="4370832"/>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grain-silo concrete crack and pressure-grouting work (image 2)</a:t>
            </a:r>
            <a:endParaRPr lang="en-US" sz="700" dirty="0"/>
          </a:p>
        </p:txBody>
      </p:sp>
      <p:pic>
        <p:nvPicPr>
          <p:cNvPr id="23" name="Image 3" descr="preencoded.png">    </p:cNvPr>
          <p:cNvPicPr>
            <a:picLocks noChangeAspect="1"/>
          </p:cNvPicPr>
          <p:nvPr/>
        </p:nvPicPr>
        <p:blipFill>
          <a:blip r:embed="rId4"/>
          <a:stretch>
            <a:fillRect/>
          </a:stretch>
        </p:blipFill>
        <p:spPr>
          <a:xfrm>
            <a:off x="8901684" y="4709160"/>
            <a:ext cx="1901952" cy="1426464"/>
          </a:xfrm>
          <a:prstGeom prst="rect">
            <a:avLst/>
          </a:prstGeom>
        </p:spPr>
      </p:pic>
      <p:sp>
        <p:nvSpPr>
          <p:cNvPr id="24" name="Shape 18"/>
          <p:cNvSpPr/>
          <p:nvPr/>
        </p:nvSpPr>
        <p:spPr>
          <a:xfrm>
            <a:off x="8092440" y="4709160"/>
            <a:ext cx="3520440" cy="1426464"/>
          </a:xfrm>
          <a:prstGeom prst="rect">
            <a:avLst/>
          </a:prstGeom>
          <a:solidFill>
            <a:srgbClr val="FFFFFF">
              <a:alpha val="0"/>
            </a:srgbClr>
          </a:solidFill>
          <a:ln w="8890">
            <a:solidFill>
              <a:srgbClr val="D8E0DE"/>
            </a:solidFill>
            <a:prstDash val="solid"/>
          </a:ln>
        </p:spPr>
      </p:sp>
      <p:sp>
        <p:nvSpPr>
          <p:cNvPr id="25" name="Text 19"/>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grain-silo concrete crack and pressure-grouting work (image 3)</a:t>
            </a:r>
            <a:endParaRPr lang="en-US" sz="700" dirty="0"/>
          </a:p>
        </p:txBody>
      </p:sp>
      <p:sp>
        <p:nvSpPr>
          <p:cNvPr id="26" name="Shape 20"/>
          <p:cNvSpPr/>
          <p:nvPr/>
        </p:nvSpPr>
        <p:spPr>
          <a:xfrm>
            <a:off x="566928" y="6318504"/>
            <a:ext cx="11045952" cy="0"/>
          </a:xfrm>
          <a:prstGeom prst="line">
            <a:avLst/>
          </a:prstGeom>
          <a:noFill/>
          <a:ln w="12700">
            <a:solidFill>
              <a:srgbClr val="D8E0DE"/>
            </a:solidFill>
            <a:prstDash val="solid"/>
          </a:ln>
        </p:spPr>
      </p:sp>
      <p:sp>
        <p:nvSpPr>
          <p:cNvPr id="27" name="Text 21"/>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8" name="Text 22"/>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Grain Silo Waterproofing</dc:title>
  <dc:subject>PolyFlow case study</dc:subject>
  <dc:creator>PolyFlow</dc:creator>
  <cp:lastModifiedBy>PolyFlow</cp:lastModifiedBy>
  <cp:revision>1</cp:revision>
  <dcterms:created xsi:type="dcterms:W3CDTF">2026-09-13T15:07:57Z</dcterms:created>
  <dcterms:modified xsi:type="dcterms:W3CDTF">2026-09-13T15:07:57Z</dcterms:modified>
</cp:coreProperties>
</file>